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0005"/>
    <a:srgbClr val="003399"/>
    <a:srgbClr val="D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876" y="1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9C0A786E-3C97-994C-9C7D-1306AA564132}"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1941848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C0A786E-3C97-994C-9C7D-1306AA564132}"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239640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C0A786E-3C97-994C-9C7D-1306AA564132}"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265367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C0A786E-3C97-994C-9C7D-1306AA564132}"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288563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9C0A786E-3C97-994C-9C7D-1306AA564132}"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3022440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9C0A786E-3C97-994C-9C7D-1306AA564132}"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167172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9C0A786E-3C97-994C-9C7D-1306AA564132}"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1619031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9C0A786E-3C97-994C-9C7D-1306AA564132}"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345940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A786E-3C97-994C-9C7D-1306AA564132}"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294027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9C0A786E-3C97-994C-9C7D-1306AA564132}"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1230022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9C0A786E-3C97-994C-9C7D-1306AA564132}"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AA4FF-3873-5A4B-A770-20FDDCC96599}" type="slidenum">
              <a:rPr lang="en-US" smtClean="0"/>
              <a:t>‹N›</a:t>
            </a:fld>
            <a:endParaRPr lang="en-US"/>
          </a:p>
        </p:txBody>
      </p:sp>
    </p:spTree>
    <p:extLst>
      <p:ext uri="{BB962C8B-B14F-4D97-AF65-F5344CB8AC3E}">
        <p14:creationId xmlns:p14="http://schemas.microsoft.com/office/powerpoint/2010/main" val="3173058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A786E-3C97-994C-9C7D-1306AA564132}" type="datetimeFigureOut">
              <a:rPr lang="en-US" smtClean="0"/>
              <a:t>5/20/2020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A4FF-3873-5A4B-A770-20FDDCC96599}" type="slidenum">
              <a:rPr lang="en-US" smtClean="0"/>
              <a:t>‹N›</a:t>
            </a:fld>
            <a:endParaRPr lang="en-US"/>
          </a:p>
        </p:txBody>
      </p:sp>
    </p:spTree>
    <p:extLst>
      <p:ext uri="{BB962C8B-B14F-4D97-AF65-F5344CB8AC3E}">
        <p14:creationId xmlns:p14="http://schemas.microsoft.com/office/powerpoint/2010/main" val="3011376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1406" y="480999"/>
            <a:ext cx="8803864" cy="1569660"/>
          </a:xfrm>
          <a:prstGeom prst="rect">
            <a:avLst/>
          </a:prstGeom>
        </p:spPr>
        <p:txBody>
          <a:bodyPr wrap="square">
            <a:spAutoFit/>
          </a:bodyPr>
          <a:lstStyle/>
          <a:p>
            <a:r>
              <a:rPr lang="en-GB" sz="2400" b="1" dirty="0">
                <a:solidFill>
                  <a:srgbClr val="003399"/>
                </a:solidFill>
                <a:latin typeface="Helvetica"/>
                <a:cs typeface="Helvetica"/>
              </a:rPr>
              <a:t>The European social dialogue and the development of the solidarity between generations of workers: focus on “over 55” and young workers in the finance sector. Sustainable Growth and generation </a:t>
            </a:r>
            <a:r>
              <a:rPr lang="en-GB" sz="2400" b="1" dirty="0" smtClean="0">
                <a:solidFill>
                  <a:srgbClr val="003399"/>
                </a:solidFill>
                <a:latin typeface="Helvetica"/>
                <a:cs typeface="Helvetica"/>
              </a:rPr>
              <a:t>gap</a:t>
            </a:r>
            <a:endParaRPr lang="it-IT" sz="2400" b="1" dirty="0">
              <a:solidFill>
                <a:srgbClr val="003399"/>
              </a:solidFill>
              <a:latin typeface="Helvetica"/>
              <a:cs typeface="Helvetica"/>
            </a:endParaRPr>
          </a:p>
        </p:txBody>
      </p:sp>
      <p:sp>
        <p:nvSpPr>
          <p:cNvPr id="5" name="Rectangle 4"/>
          <p:cNvSpPr/>
          <p:nvPr/>
        </p:nvSpPr>
        <p:spPr>
          <a:xfrm>
            <a:off x="4300161" y="5996142"/>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pic>
        <p:nvPicPr>
          <p:cNvPr id="6" name="Picture 5"/>
          <p:cNvPicPr>
            <a:picLocks noChangeAspect="1"/>
          </p:cNvPicPr>
          <p:nvPr/>
        </p:nvPicPr>
        <p:blipFill>
          <a:blip r:embed="rId2"/>
          <a:stretch>
            <a:fillRect/>
          </a:stretch>
        </p:blipFill>
        <p:spPr>
          <a:xfrm>
            <a:off x="362812" y="5399940"/>
            <a:ext cx="1437074" cy="965534"/>
          </a:xfrm>
          <a:prstGeom prst="rect">
            <a:avLst/>
          </a:prstGeom>
        </p:spPr>
      </p:pic>
      <p:pic>
        <p:nvPicPr>
          <p:cNvPr id="7" name="Picture 6"/>
          <p:cNvPicPr>
            <a:picLocks noChangeAspect="1"/>
          </p:cNvPicPr>
          <p:nvPr/>
        </p:nvPicPr>
        <p:blipFill>
          <a:blip r:embed="rId3"/>
          <a:stretch>
            <a:fillRect/>
          </a:stretch>
        </p:blipFill>
        <p:spPr>
          <a:xfrm>
            <a:off x="1459749" y="2987642"/>
            <a:ext cx="2136235" cy="856390"/>
          </a:xfrm>
          <a:prstGeom prst="rect">
            <a:avLst/>
          </a:prstGeom>
        </p:spPr>
      </p:pic>
      <p:sp>
        <p:nvSpPr>
          <p:cNvPr id="8" name="TextBox 7"/>
          <p:cNvSpPr txBox="1"/>
          <p:nvPr/>
        </p:nvSpPr>
        <p:spPr>
          <a:xfrm>
            <a:off x="3626111" y="3259256"/>
            <a:ext cx="5359159" cy="584776"/>
          </a:xfrm>
          <a:prstGeom prst="rect">
            <a:avLst/>
          </a:prstGeom>
          <a:noFill/>
        </p:spPr>
        <p:txBody>
          <a:bodyPr wrap="none" rtlCol="0">
            <a:spAutoFit/>
          </a:bodyPr>
          <a:lstStyle/>
          <a:p>
            <a:r>
              <a:rPr lang="en-US" sz="3200" b="1" dirty="0" smtClean="0">
                <a:solidFill>
                  <a:srgbClr val="D00000"/>
                </a:solidFill>
                <a:latin typeface="Helvetica"/>
                <a:cs typeface="Helvetica"/>
              </a:rPr>
              <a:t>Contribution to the project</a:t>
            </a:r>
            <a:endParaRPr lang="en-US" sz="3200" b="1" dirty="0">
              <a:solidFill>
                <a:srgbClr val="D00000"/>
              </a:solidFill>
              <a:latin typeface="Helvetica"/>
              <a:cs typeface="Helvetica"/>
            </a:endParaRPr>
          </a:p>
        </p:txBody>
      </p:sp>
    </p:spTree>
    <p:extLst>
      <p:ext uri="{BB962C8B-B14F-4D97-AF65-F5344CB8AC3E}">
        <p14:creationId xmlns:p14="http://schemas.microsoft.com/office/powerpoint/2010/main" val="89392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00161" y="5996142"/>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pic>
        <p:nvPicPr>
          <p:cNvPr id="6" name="Picture 5"/>
          <p:cNvPicPr>
            <a:picLocks noChangeAspect="1"/>
          </p:cNvPicPr>
          <p:nvPr/>
        </p:nvPicPr>
        <p:blipFill>
          <a:blip r:embed="rId2"/>
          <a:stretch>
            <a:fillRect/>
          </a:stretch>
        </p:blipFill>
        <p:spPr>
          <a:xfrm>
            <a:off x="362812" y="5399940"/>
            <a:ext cx="1437074" cy="965534"/>
          </a:xfrm>
          <a:prstGeom prst="rect">
            <a:avLst/>
          </a:prstGeom>
        </p:spPr>
      </p:pic>
      <p:sp>
        <p:nvSpPr>
          <p:cNvPr id="2" name="Rectangle 1"/>
          <p:cNvSpPr/>
          <p:nvPr/>
        </p:nvSpPr>
        <p:spPr>
          <a:xfrm>
            <a:off x="362812" y="2018559"/>
            <a:ext cx="8381256" cy="1200328"/>
          </a:xfrm>
          <a:prstGeom prst="rect">
            <a:avLst/>
          </a:prstGeom>
        </p:spPr>
        <p:txBody>
          <a:bodyPr wrap="square">
            <a:spAutoFit/>
          </a:bodyPr>
          <a:lstStyle/>
          <a:p>
            <a:pPr algn="just"/>
            <a:r>
              <a:rPr lang="en-US" sz="2400" dirty="0" smtClean="0">
                <a:solidFill>
                  <a:srgbClr val="003399"/>
                </a:solidFill>
                <a:latin typeface="Helvetica"/>
                <a:cs typeface="Helvetica"/>
              </a:rPr>
              <a:t>Drafting </a:t>
            </a:r>
            <a:r>
              <a:rPr lang="en-US" sz="2400" dirty="0">
                <a:solidFill>
                  <a:srgbClr val="003399"/>
                </a:solidFill>
                <a:latin typeface="Helvetica"/>
                <a:cs typeface="Helvetica"/>
              </a:rPr>
              <a:t>of a </a:t>
            </a:r>
            <a:r>
              <a:rPr lang="en-US" sz="2400" b="1" dirty="0">
                <a:solidFill>
                  <a:srgbClr val="003399"/>
                </a:solidFill>
                <a:latin typeface="Helvetica"/>
                <a:cs typeface="Helvetica"/>
              </a:rPr>
              <a:t>literature review </a:t>
            </a:r>
            <a:r>
              <a:rPr lang="en-US" sz="2400" dirty="0" smtClean="0">
                <a:solidFill>
                  <a:srgbClr val="003399"/>
                </a:solidFill>
                <a:latin typeface="Helvetica"/>
                <a:cs typeface="Helvetica"/>
              </a:rPr>
              <a:t>addressing the </a:t>
            </a:r>
            <a:r>
              <a:rPr lang="en-US" sz="2400" dirty="0">
                <a:solidFill>
                  <a:srgbClr val="003399"/>
                </a:solidFill>
                <a:latin typeface="Helvetica"/>
                <a:cs typeface="Helvetica"/>
              </a:rPr>
              <a:t>process of </a:t>
            </a:r>
            <a:r>
              <a:rPr lang="en-US" sz="2400" dirty="0" smtClean="0">
                <a:solidFill>
                  <a:srgbClr val="003399"/>
                </a:solidFill>
                <a:latin typeface="Helvetica"/>
                <a:cs typeface="Helvetica"/>
              </a:rPr>
              <a:t>digital transformation and their impact on workplace organization and workforce.</a:t>
            </a:r>
            <a:endParaRPr lang="en-US" sz="2400" dirty="0">
              <a:solidFill>
                <a:srgbClr val="003399"/>
              </a:solidFill>
              <a:latin typeface="Helvetica"/>
              <a:cs typeface="Helvetica"/>
            </a:endParaRPr>
          </a:p>
        </p:txBody>
      </p:sp>
      <p:sp>
        <p:nvSpPr>
          <p:cNvPr id="3" name="Rectangle 2"/>
          <p:cNvSpPr/>
          <p:nvPr/>
        </p:nvSpPr>
        <p:spPr>
          <a:xfrm>
            <a:off x="362812" y="761610"/>
            <a:ext cx="7173759" cy="523220"/>
          </a:xfrm>
          <a:prstGeom prst="rect">
            <a:avLst/>
          </a:prstGeom>
        </p:spPr>
        <p:txBody>
          <a:bodyPr wrap="none">
            <a:spAutoFit/>
          </a:bodyPr>
          <a:lstStyle/>
          <a:p>
            <a:r>
              <a:rPr lang="en-US" sz="2800" b="1" dirty="0" smtClean="0">
                <a:solidFill>
                  <a:srgbClr val="D00000"/>
                </a:solidFill>
                <a:latin typeface="Helvetica"/>
                <a:cs typeface="Helvetica"/>
              </a:rPr>
              <a:t>Literature review </a:t>
            </a:r>
            <a:r>
              <a:rPr lang="en-US" sz="2800" i="1" dirty="0" smtClean="0">
                <a:solidFill>
                  <a:srgbClr val="D00000"/>
                </a:solidFill>
                <a:latin typeface="Helvetica"/>
                <a:cs typeface="Helvetica"/>
              </a:rPr>
              <a:t>(by December 15</a:t>
            </a:r>
            <a:r>
              <a:rPr lang="en-US" sz="2800" i="1" baseline="30000" dirty="0" smtClean="0">
                <a:solidFill>
                  <a:srgbClr val="D00000"/>
                </a:solidFill>
                <a:latin typeface="Helvetica"/>
                <a:cs typeface="Helvetica"/>
              </a:rPr>
              <a:t>th </a:t>
            </a:r>
            <a:r>
              <a:rPr lang="en-US" sz="2800" i="1" dirty="0" smtClean="0">
                <a:solidFill>
                  <a:srgbClr val="D00000"/>
                </a:solidFill>
                <a:latin typeface="Helvetica"/>
                <a:cs typeface="Helvetica"/>
              </a:rPr>
              <a:t>2018)</a:t>
            </a:r>
            <a:endParaRPr lang="en-US" sz="2800" dirty="0">
              <a:solidFill>
                <a:srgbClr val="D00000"/>
              </a:solidFill>
            </a:endParaRPr>
          </a:p>
        </p:txBody>
      </p:sp>
    </p:spTree>
    <p:extLst>
      <p:ext uri="{BB962C8B-B14F-4D97-AF65-F5344CB8AC3E}">
        <p14:creationId xmlns:p14="http://schemas.microsoft.com/office/powerpoint/2010/main" val="3415683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00161" y="6180808"/>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pic>
        <p:nvPicPr>
          <p:cNvPr id="6" name="Picture 5"/>
          <p:cNvPicPr>
            <a:picLocks noChangeAspect="1"/>
          </p:cNvPicPr>
          <p:nvPr/>
        </p:nvPicPr>
        <p:blipFill>
          <a:blip r:embed="rId2"/>
          <a:stretch>
            <a:fillRect/>
          </a:stretch>
        </p:blipFill>
        <p:spPr>
          <a:xfrm>
            <a:off x="362812" y="5717467"/>
            <a:ext cx="1437074" cy="965534"/>
          </a:xfrm>
          <a:prstGeom prst="rect">
            <a:avLst/>
          </a:prstGeom>
        </p:spPr>
      </p:pic>
      <p:sp>
        <p:nvSpPr>
          <p:cNvPr id="4" name="Rectangle 3"/>
          <p:cNvSpPr/>
          <p:nvPr/>
        </p:nvSpPr>
        <p:spPr>
          <a:xfrm>
            <a:off x="362812" y="498970"/>
            <a:ext cx="8381256" cy="4154983"/>
          </a:xfrm>
          <a:prstGeom prst="rect">
            <a:avLst/>
          </a:prstGeom>
        </p:spPr>
        <p:txBody>
          <a:bodyPr wrap="square">
            <a:spAutoFit/>
          </a:bodyPr>
          <a:lstStyle/>
          <a:p>
            <a:pPr algn="just"/>
            <a:r>
              <a:rPr lang="en-US" sz="2400" b="1" dirty="0">
                <a:solidFill>
                  <a:srgbClr val="003399"/>
                </a:solidFill>
                <a:latin typeface="Helvetica"/>
                <a:cs typeface="Helvetica"/>
              </a:rPr>
              <a:t>• </a:t>
            </a:r>
            <a:r>
              <a:rPr lang="en-US" sz="2400" b="1" dirty="0" smtClean="0">
                <a:solidFill>
                  <a:srgbClr val="003399"/>
                </a:solidFill>
                <a:latin typeface="Helvetica"/>
                <a:cs typeface="Helvetica"/>
              </a:rPr>
              <a:t>Topics addressed by the LR</a:t>
            </a:r>
          </a:p>
          <a:p>
            <a:pPr algn="just"/>
            <a:endParaRPr lang="en-US" sz="2400" b="1" dirty="0" smtClean="0">
              <a:solidFill>
                <a:srgbClr val="003399"/>
              </a:solidFill>
              <a:latin typeface="Helvetica"/>
              <a:cs typeface="Helvetica"/>
            </a:endParaRPr>
          </a:p>
          <a:p>
            <a:pPr algn="just"/>
            <a:r>
              <a:rPr lang="en-US" sz="2400" b="1" dirty="0" smtClean="0">
                <a:solidFill>
                  <a:srgbClr val="003399"/>
                </a:solidFill>
                <a:latin typeface="Helvetica"/>
                <a:cs typeface="Helvetica"/>
              </a:rPr>
              <a:t>Scenarios</a:t>
            </a:r>
            <a:r>
              <a:rPr lang="en-US" sz="2400" dirty="0" smtClean="0">
                <a:solidFill>
                  <a:srgbClr val="003399"/>
                </a:solidFill>
                <a:latin typeface="Helvetica"/>
                <a:cs typeface="Helvetica"/>
              </a:rPr>
              <a:t> concerning potential impacts exercised by </a:t>
            </a:r>
            <a:r>
              <a:rPr lang="en-US" sz="2400" b="1" dirty="0" smtClean="0">
                <a:solidFill>
                  <a:srgbClr val="003399"/>
                </a:solidFill>
                <a:latin typeface="Helvetica"/>
                <a:cs typeface="Helvetica"/>
              </a:rPr>
              <a:t>digitalization </a:t>
            </a:r>
            <a:r>
              <a:rPr lang="en-US" sz="2400" dirty="0" smtClean="0">
                <a:solidFill>
                  <a:srgbClr val="003399"/>
                </a:solidFill>
                <a:latin typeface="Helvetica"/>
                <a:cs typeface="Helvetica"/>
              </a:rPr>
              <a:t>on workers with higher seniority;</a:t>
            </a:r>
            <a:br>
              <a:rPr lang="en-US" sz="2400" dirty="0" smtClean="0">
                <a:solidFill>
                  <a:srgbClr val="003399"/>
                </a:solidFill>
                <a:latin typeface="Helvetica"/>
                <a:cs typeface="Helvetica"/>
              </a:rPr>
            </a:br>
            <a:endParaRPr lang="en-US" sz="2400" dirty="0" smtClean="0">
              <a:solidFill>
                <a:srgbClr val="003399"/>
              </a:solidFill>
              <a:latin typeface="Helvetica"/>
              <a:cs typeface="Helvetica"/>
            </a:endParaRPr>
          </a:p>
          <a:p>
            <a:pPr algn="just"/>
            <a:r>
              <a:rPr lang="en-US" sz="2400" dirty="0" smtClean="0">
                <a:solidFill>
                  <a:srgbClr val="003399"/>
                </a:solidFill>
                <a:latin typeface="Helvetica"/>
                <a:cs typeface="Helvetica"/>
              </a:rPr>
              <a:t>The ensuing </a:t>
            </a:r>
            <a:r>
              <a:rPr lang="en-US" sz="2400" b="1" dirty="0" smtClean="0">
                <a:solidFill>
                  <a:srgbClr val="003399"/>
                </a:solidFill>
                <a:latin typeface="Helvetica"/>
                <a:cs typeface="Helvetica"/>
              </a:rPr>
              <a:t>emergence of new professional profiles </a:t>
            </a:r>
            <a:r>
              <a:rPr lang="en-US" sz="2400" dirty="0" smtClean="0">
                <a:solidFill>
                  <a:srgbClr val="003399"/>
                </a:solidFill>
                <a:latin typeface="Helvetica"/>
                <a:cs typeface="Helvetica"/>
              </a:rPr>
              <a:t>(particular attention to the banking and financial sectors will be paid);</a:t>
            </a:r>
            <a:br>
              <a:rPr lang="en-US" sz="2400" dirty="0" smtClean="0">
                <a:solidFill>
                  <a:srgbClr val="003399"/>
                </a:solidFill>
                <a:latin typeface="Helvetica"/>
                <a:cs typeface="Helvetica"/>
              </a:rPr>
            </a:br>
            <a:endParaRPr lang="en-US" sz="2400" dirty="0" smtClean="0">
              <a:solidFill>
                <a:srgbClr val="003399"/>
              </a:solidFill>
              <a:latin typeface="Helvetica"/>
              <a:cs typeface="Helvetica"/>
            </a:endParaRPr>
          </a:p>
          <a:p>
            <a:pPr algn="just"/>
            <a:endParaRPr lang="en-US" sz="2400" b="1" dirty="0" smtClean="0">
              <a:solidFill>
                <a:srgbClr val="003399"/>
              </a:solidFill>
              <a:latin typeface="Helvetica"/>
              <a:cs typeface="Helvetica"/>
            </a:endParaRPr>
          </a:p>
          <a:p>
            <a:pPr algn="just"/>
            <a:r>
              <a:rPr lang="en-US" sz="2400" dirty="0" smtClean="0">
                <a:solidFill>
                  <a:srgbClr val="003399"/>
                </a:solidFill>
                <a:latin typeface="Helvetica"/>
                <a:cs typeface="Helvetica"/>
              </a:rPr>
              <a:t> </a:t>
            </a:r>
            <a:endParaRPr lang="en-US" sz="2400" dirty="0">
              <a:solidFill>
                <a:srgbClr val="003399"/>
              </a:solidFill>
              <a:latin typeface="Helvetica"/>
              <a:cs typeface="Helvetica"/>
            </a:endParaRPr>
          </a:p>
        </p:txBody>
      </p:sp>
    </p:spTree>
    <p:extLst>
      <p:ext uri="{BB962C8B-B14F-4D97-AF65-F5344CB8AC3E}">
        <p14:creationId xmlns:p14="http://schemas.microsoft.com/office/powerpoint/2010/main" val="408680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00161" y="5996142"/>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pic>
        <p:nvPicPr>
          <p:cNvPr id="6" name="Picture 5"/>
          <p:cNvPicPr>
            <a:picLocks noChangeAspect="1"/>
          </p:cNvPicPr>
          <p:nvPr/>
        </p:nvPicPr>
        <p:blipFill>
          <a:blip r:embed="rId2"/>
          <a:stretch>
            <a:fillRect/>
          </a:stretch>
        </p:blipFill>
        <p:spPr>
          <a:xfrm>
            <a:off x="362812" y="5399940"/>
            <a:ext cx="1437074" cy="965534"/>
          </a:xfrm>
          <a:prstGeom prst="rect">
            <a:avLst/>
          </a:prstGeom>
        </p:spPr>
      </p:pic>
      <p:sp>
        <p:nvSpPr>
          <p:cNvPr id="7" name="Rectangle 6"/>
          <p:cNvSpPr/>
          <p:nvPr/>
        </p:nvSpPr>
        <p:spPr>
          <a:xfrm>
            <a:off x="362812" y="1452384"/>
            <a:ext cx="8381256" cy="1938992"/>
          </a:xfrm>
          <a:prstGeom prst="rect">
            <a:avLst/>
          </a:prstGeom>
        </p:spPr>
        <p:txBody>
          <a:bodyPr wrap="square">
            <a:spAutoFit/>
          </a:bodyPr>
          <a:lstStyle/>
          <a:p>
            <a:pPr algn="just"/>
            <a:r>
              <a:rPr lang="en-US" sz="2400" b="1" dirty="0" smtClean="0">
                <a:solidFill>
                  <a:srgbClr val="003399"/>
                </a:solidFill>
                <a:latin typeface="Helvetica"/>
                <a:cs typeface="Helvetica"/>
              </a:rPr>
              <a:t>• Glossary</a:t>
            </a:r>
            <a:r>
              <a:rPr lang="en-US" sz="2400" dirty="0" smtClean="0">
                <a:solidFill>
                  <a:srgbClr val="003399"/>
                </a:solidFill>
                <a:latin typeface="Helvetica"/>
                <a:cs typeface="Helvetica"/>
              </a:rPr>
              <a:t>: </a:t>
            </a:r>
            <a:r>
              <a:rPr lang="en-US" sz="2400" dirty="0">
                <a:solidFill>
                  <a:srgbClr val="003399"/>
                </a:solidFill>
                <a:latin typeface="Helvetica"/>
                <a:cs typeface="Helvetica"/>
              </a:rPr>
              <a:t>d</a:t>
            </a:r>
            <a:r>
              <a:rPr lang="en-US" sz="2400" dirty="0" smtClean="0">
                <a:solidFill>
                  <a:srgbClr val="003399"/>
                </a:solidFill>
                <a:latin typeface="Helvetica"/>
                <a:cs typeface="Helvetica"/>
              </a:rPr>
              <a:t>esk research activity addressing Age Management and Intergenerational Solidarity practices on workplaces in the countries under analysis. </a:t>
            </a:r>
          </a:p>
          <a:p>
            <a:pPr algn="just"/>
            <a:endParaRPr lang="en-US" sz="2400" dirty="0">
              <a:solidFill>
                <a:srgbClr val="003399"/>
              </a:solidFill>
              <a:latin typeface="Helvetica"/>
              <a:cs typeface="Helvetica"/>
            </a:endParaRPr>
          </a:p>
          <a:p>
            <a:pPr algn="just"/>
            <a:endParaRPr lang="en-US" sz="2400" dirty="0">
              <a:latin typeface="Helvetica"/>
              <a:cs typeface="Helvetica"/>
            </a:endParaRPr>
          </a:p>
        </p:txBody>
      </p:sp>
      <p:sp>
        <p:nvSpPr>
          <p:cNvPr id="3" name="TextBox 2"/>
          <p:cNvSpPr txBox="1"/>
          <p:nvPr/>
        </p:nvSpPr>
        <p:spPr>
          <a:xfrm>
            <a:off x="362812" y="521650"/>
            <a:ext cx="8367355" cy="523220"/>
          </a:xfrm>
          <a:prstGeom prst="rect">
            <a:avLst/>
          </a:prstGeom>
          <a:noFill/>
        </p:spPr>
        <p:txBody>
          <a:bodyPr wrap="square" rtlCol="0">
            <a:spAutoFit/>
          </a:bodyPr>
          <a:lstStyle/>
          <a:p>
            <a:r>
              <a:rPr lang="en-US" sz="2800" b="1" dirty="0" smtClean="0">
                <a:solidFill>
                  <a:srgbClr val="D00000"/>
                </a:solidFill>
                <a:latin typeface="Helvetica"/>
                <a:cs typeface="Helvetica"/>
              </a:rPr>
              <a:t>Desk research </a:t>
            </a:r>
            <a:r>
              <a:rPr lang="en-US" sz="2800" dirty="0" smtClean="0">
                <a:solidFill>
                  <a:srgbClr val="D00000"/>
                </a:solidFill>
                <a:latin typeface="Helvetica"/>
                <a:cs typeface="Helvetica"/>
              </a:rPr>
              <a:t>(by December 15</a:t>
            </a:r>
            <a:r>
              <a:rPr lang="en-US" sz="2800" baseline="30000" dirty="0" smtClean="0">
                <a:solidFill>
                  <a:srgbClr val="D00000"/>
                </a:solidFill>
                <a:latin typeface="Helvetica"/>
                <a:cs typeface="Helvetica"/>
              </a:rPr>
              <a:t>th </a:t>
            </a:r>
            <a:r>
              <a:rPr lang="en-US" sz="2800" i="1" dirty="0">
                <a:solidFill>
                  <a:srgbClr val="D00000"/>
                </a:solidFill>
                <a:latin typeface="Helvetica"/>
                <a:cs typeface="Helvetica"/>
              </a:rPr>
              <a:t>2018</a:t>
            </a:r>
            <a:r>
              <a:rPr lang="en-US" sz="2800" dirty="0" smtClean="0">
                <a:solidFill>
                  <a:srgbClr val="D00000"/>
                </a:solidFill>
                <a:latin typeface="Helvetica"/>
                <a:cs typeface="Helvetica"/>
              </a:rPr>
              <a:t>)</a:t>
            </a:r>
            <a:endParaRPr lang="en-US" sz="2800" b="1" dirty="0">
              <a:solidFill>
                <a:srgbClr val="D00000"/>
              </a:solidFill>
              <a:latin typeface="Helvetica"/>
              <a:cs typeface="Helvetica"/>
            </a:endParaRPr>
          </a:p>
        </p:txBody>
      </p:sp>
    </p:spTree>
    <p:extLst>
      <p:ext uri="{BB962C8B-B14F-4D97-AF65-F5344CB8AC3E}">
        <p14:creationId xmlns:p14="http://schemas.microsoft.com/office/powerpoint/2010/main" val="237250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00161" y="5996142"/>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pic>
        <p:nvPicPr>
          <p:cNvPr id="6" name="Picture 5"/>
          <p:cNvPicPr>
            <a:picLocks noChangeAspect="1"/>
          </p:cNvPicPr>
          <p:nvPr/>
        </p:nvPicPr>
        <p:blipFill>
          <a:blip r:embed="rId2"/>
          <a:stretch>
            <a:fillRect/>
          </a:stretch>
        </p:blipFill>
        <p:spPr>
          <a:xfrm>
            <a:off x="362812" y="5399940"/>
            <a:ext cx="1437074" cy="965534"/>
          </a:xfrm>
          <a:prstGeom prst="rect">
            <a:avLst/>
          </a:prstGeom>
        </p:spPr>
      </p:pic>
      <p:sp>
        <p:nvSpPr>
          <p:cNvPr id="3" name="Rectangle 2"/>
          <p:cNvSpPr/>
          <p:nvPr/>
        </p:nvSpPr>
        <p:spPr>
          <a:xfrm>
            <a:off x="348911" y="1612263"/>
            <a:ext cx="8381256" cy="4154983"/>
          </a:xfrm>
          <a:prstGeom prst="rect">
            <a:avLst/>
          </a:prstGeom>
        </p:spPr>
        <p:txBody>
          <a:bodyPr wrap="square">
            <a:spAutoFit/>
          </a:bodyPr>
          <a:lstStyle/>
          <a:p>
            <a:pPr algn="just"/>
            <a:r>
              <a:rPr lang="en-US" sz="2400" dirty="0" smtClean="0">
                <a:solidFill>
                  <a:srgbClr val="003399"/>
                </a:solidFill>
                <a:latin typeface="Helvetica"/>
                <a:cs typeface="Helvetica"/>
              </a:rPr>
              <a:t>• Questionnaires drafted and collected by the other partners will be analyzed. The information provided by the questionnaires represent the basis on which ADAPT will produce the semi structured interviews to be revolved to the associated partner of the consortium.</a:t>
            </a:r>
          </a:p>
          <a:p>
            <a:pPr algn="just"/>
            <a:endParaRPr lang="en-US" sz="2400" dirty="0">
              <a:solidFill>
                <a:srgbClr val="003399"/>
              </a:solidFill>
              <a:latin typeface="Helvetica"/>
              <a:cs typeface="Helvetica"/>
            </a:endParaRPr>
          </a:p>
          <a:p>
            <a:pPr algn="just"/>
            <a:r>
              <a:rPr lang="en-US" sz="2400" b="1" dirty="0" smtClean="0">
                <a:solidFill>
                  <a:srgbClr val="003399"/>
                </a:solidFill>
                <a:latin typeface="Helvetica"/>
                <a:cs typeface="Helvetica"/>
              </a:rPr>
              <a:t>• </a:t>
            </a:r>
            <a:r>
              <a:rPr lang="en-US" sz="2400" b="1" dirty="0">
                <a:solidFill>
                  <a:srgbClr val="003399"/>
                </a:solidFill>
                <a:latin typeface="Helvetica"/>
                <a:cs typeface="Helvetica"/>
              </a:rPr>
              <a:t>I</a:t>
            </a:r>
            <a:r>
              <a:rPr lang="en-US" sz="2400" b="1" dirty="0" smtClean="0">
                <a:solidFill>
                  <a:srgbClr val="003399"/>
                </a:solidFill>
                <a:latin typeface="Helvetica"/>
                <a:cs typeface="Helvetica"/>
              </a:rPr>
              <a:t>nterviews </a:t>
            </a:r>
            <a:r>
              <a:rPr lang="en-US" sz="2400" dirty="0" smtClean="0">
                <a:solidFill>
                  <a:srgbClr val="003399"/>
                </a:solidFill>
                <a:latin typeface="Helvetica"/>
                <a:cs typeface="Helvetica"/>
              </a:rPr>
              <a:t>will be conducted for an in-depth understanding of social dialogue initiatives put in place at the European level. </a:t>
            </a:r>
          </a:p>
          <a:p>
            <a:pPr algn="just"/>
            <a:endParaRPr lang="en-US" sz="2400" dirty="0">
              <a:solidFill>
                <a:srgbClr val="003399"/>
              </a:solidFill>
              <a:latin typeface="Helvetica"/>
              <a:cs typeface="Helvetica"/>
            </a:endParaRPr>
          </a:p>
          <a:p>
            <a:pPr algn="just"/>
            <a:endParaRPr lang="en-US" sz="2400" dirty="0">
              <a:solidFill>
                <a:srgbClr val="003399"/>
              </a:solidFill>
              <a:latin typeface="Helvetica"/>
              <a:cs typeface="Helvetica"/>
            </a:endParaRPr>
          </a:p>
        </p:txBody>
      </p:sp>
      <p:sp>
        <p:nvSpPr>
          <p:cNvPr id="7" name="TextBox 6"/>
          <p:cNvSpPr txBox="1"/>
          <p:nvPr/>
        </p:nvSpPr>
        <p:spPr>
          <a:xfrm>
            <a:off x="362812" y="521650"/>
            <a:ext cx="8367355" cy="523220"/>
          </a:xfrm>
          <a:prstGeom prst="rect">
            <a:avLst/>
          </a:prstGeom>
          <a:noFill/>
        </p:spPr>
        <p:txBody>
          <a:bodyPr wrap="square" rtlCol="0">
            <a:spAutoFit/>
          </a:bodyPr>
          <a:lstStyle/>
          <a:p>
            <a:r>
              <a:rPr lang="en-US" sz="2800" b="1" dirty="0" smtClean="0">
                <a:solidFill>
                  <a:srgbClr val="C30005"/>
                </a:solidFill>
                <a:latin typeface="Helvetica"/>
                <a:cs typeface="Helvetica"/>
              </a:rPr>
              <a:t>Questionnaire</a:t>
            </a:r>
            <a:r>
              <a:rPr lang="en-US" sz="2800" b="1" dirty="0" smtClean="0">
                <a:solidFill>
                  <a:srgbClr val="D00000"/>
                </a:solidFill>
                <a:latin typeface="Helvetica"/>
                <a:cs typeface="Helvetica"/>
              </a:rPr>
              <a:t> Analysis </a:t>
            </a:r>
            <a:endParaRPr lang="en-US" sz="2800" b="1" dirty="0">
              <a:solidFill>
                <a:srgbClr val="D00000"/>
              </a:solidFill>
              <a:latin typeface="Helvetica"/>
              <a:cs typeface="Helvetica"/>
            </a:endParaRPr>
          </a:p>
        </p:txBody>
      </p:sp>
    </p:spTree>
    <p:extLst>
      <p:ext uri="{BB962C8B-B14F-4D97-AF65-F5344CB8AC3E}">
        <p14:creationId xmlns:p14="http://schemas.microsoft.com/office/powerpoint/2010/main" val="3146513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00161" y="5996142"/>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sp>
        <p:nvSpPr>
          <p:cNvPr id="2" name="Rectangle 1"/>
          <p:cNvSpPr/>
          <p:nvPr/>
        </p:nvSpPr>
        <p:spPr>
          <a:xfrm>
            <a:off x="362812" y="613317"/>
            <a:ext cx="8381256" cy="3847207"/>
          </a:xfrm>
          <a:prstGeom prst="rect">
            <a:avLst/>
          </a:prstGeom>
        </p:spPr>
        <p:txBody>
          <a:bodyPr wrap="square">
            <a:spAutoFit/>
          </a:bodyPr>
          <a:lstStyle/>
          <a:p>
            <a:pPr algn="just"/>
            <a:r>
              <a:rPr lang="en-US" sz="2800" b="1" dirty="0" smtClean="0">
                <a:solidFill>
                  <a:srgbClr val="C30005"/>
                </a:solidFill>
                <a:latin typeface="Helvetica"/>
                <a:cs typeface="Helvetica"/>
              </a:rPr>
              <a:t>The semi-structured interviews</a:t>
            </a:r>
          </a:p>
          <a:p>
            <a:pPr algn="just"/>
            <a:endParaRPr lang="en-US" sz="2400" dirty="0">
              <a:solidFill>
                <a:srgbClr val="003399"/>
              </a:solidFill>
              <a:latin typeface="Helvetica"/>
              <a:cs typeface="Helvetica"/>
            </a:endParaRPr>
          </a:p>
          <a:p>
            <a:pPr algn="just"/>
            <a:r>
              <a:rPr lang="en-US" sz="2400" dirty="0" smtClean="0">
                <a:solidFill>
                  <a:srgbClr val="003399"/>
                </a:solidFill>
                <a:latin typeface="Helvetica"/>
                <a:cs typeface="Helvetica"/>
              </a:rPr>
              <a:t>1) providing </a:t>
            </a:r>
            <a:r>
              <a:rPr lang="en-US" sz="2400" dirty="0">
                <a:solidFill>
                  <a:srgbClr val="003399"/>
                </a:solidFill>
                <a:latin typeface="Helvetica"/>
                <a:cs typeface="Helvetica"/>
              </a:rPr>
              <a:t>a better understanding </a:t>
            </a:r>
            <a:r>
              <a:rPr lang="en-US" sz="2400" dirty="0" smtClean="0">
                <a:solidFill>
                  <a:srgbClr val="003399"/>
                </a:solidFill>
                <a:latin typeface="Helvetica"/>
                <a:cs typeface="Helvetica"/>
              </a:rPr>
              <a:t>on how national collective bargaining actors deal </a:t>
            </a:r>
            <a:r>
              <a:rPr lang="en-US" sz="2400" dirty="0">
                <a:solidFill>
                  <a:srgbClr val="003399"/>
                </a:solidFill>
                <a:latin typeface="Helvetica"/>
                <a:cs typeface="Helvetica"/>
              </a:rPr>
              <a:t> </a:t>
            </a:r>
            <a:r>
              <a:rPr lang="en-US" sz="2400" b="1" dirty="0">
                <a:solidFill>
                  <a:srgbClr val="003399"/>
                </a:solidFill>
                <a:latin typeface="Helvetica"/>
                <a:cs typeface="Helvetica"/>
              </a:rPr>
              <a:t>the growing phenomenon of technological unemployment</a:t>
            </a:r>
            <a:r>
              <a:rPr lang="en-US" sz="2400" dirty="0">
                <a:solidFill>
                  <a:srgbClr val="003399"/>
                </a:solidFill>
                <a:latin typeface="Helvetica"/>
                <a:cs typeface="Helvetica"/>
              </a:rPr>
              <a:t> in the financial sector (as a consequence of the growing digitalization of tasks in the sector </a:t>
            </a:r>
            <a:r>
              <a:rPr lang="en-US" sz="2400" dirty="0" smtClean="0">
                <a:solidFill>
                  <a:srgbClr val="003399"/>
                </a:solidFill>
                <a:latin typeface="Helvetica"/>
                <a:cs typeface="Helvetica"/>
              </a:rPr>
              <a:t>which </a:t>
            </a:r>
            <a:r>
              <a:rPr lang="en-US" sz="2400" dirty="0">
                <a:solidFill>
                  <a:srgbClr val="003399"/>
                </a:solidFill>
                <a:latin typeface="Helvetica"/>
                <a:cs typeface="Helvetica"/>
              </a:rPr>
              <a:t>entails layoffs and the loss of jobs) but also </a:t>
            </a:r>
            <a:r>
              <a:rPr lang="en-US" sz="2400" b="1" dirty="0">
                <a:solidFill>
                  <a:srgbClr val="003399"/>
                </a:solidFill>
                <a:latin typeface="Helvetica"/>
                <a:cs typeface="Helvetica"/>
              </a:rPr>
              <a:t>the emergence of new professional profiles</a:t>
            </a:r>
            <a:r>
              <a:rPr lang="en-US" sz="2400" b="1" dirty="0" smtClean="0">
                <a:solidFill>
                  <a:srgbClr val="003399"/>
                </a:solidFill>
                <a:latin typeface="Helvetica"/>
                <a:cs typeface="Helvetica"/>
              </a:rPr>
              <a:t>;</a:t>
            </a:r>
          </a:p>
          <a:p>
            <a:pPr algn="just"/>
            <a:endParaRPr lang="en-US" sz="2400" b="1" dirty="0">
              <a:latin typeface="Helvetica"/>
              <a:cs typeface="Helvetica"/>
            </a:endParaRPr>
          </a:p>
        </p:txBody>
      </p:sp>
      <p:pic>
        <p:nvPicPr>
          <p:cNvPr id="7" name="Picture 6"/>
          <p:cNvPicPr>
            <a:picLocks noChangeAspect="1"/>
          </p:cNvPicPr>
          <p:nvPr/>
        </p:nvPicPr>
        <p:blipFill>
          <a:blip r:embed="rId2"/>
          <a:stretch>
            <a:fillRect/>
          </a:stretch>
        </p:blipFill>
        <p:spPr>
          <a:xfrm>
            <a:off x="362812" y="5399940"/>
            <a:ext cx="1437074" cy="965534"/>
          </a:xfrm>
          <a:prstGeom prst="rect">
            <a:avLst/>
          </a:prstGeom>
        </p:spPr>
      </p:pic>
    </p:spTree>
    <p:extLst>
      <p:ext uri="{BB962C8B-B14F-4D97-AF65-F5344CB8AC3E}">
        <p14:creationId xmlns:p14="http://schemas.microsoft.com/office/powerpoint/2010/main" val="2419784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00161" y="5996142"/>
            <a:ext cx="4443907" cy="369332"/>
          </a:xfrm>
          <a:prstGeom prst="rect">
            <a:avLst/>
          </a:prstGeom>
        </p:spPr>
        <p:txBody>
          <a:bodyPr wrap="none">
            <a:spAutoFit/>
          </a:bodyPr>
          <a:lstStyle/>
          <a:p>
            <a:r>
              <a:rPr lang="en-GB" b="1" dirty="0" smtClean="0">
                <a:solidFill>
                  <a:srgbClr val="003399"/>
                </a:solidFill>
                <a:latin typeface="Helvetica"/>
                <a:cs typeface="Helvetica"/>
              </a:rPr>
              <a:t>KICK OFF,  VALENCIA</a:t>
            </a:r>
            <a:r>
              <a:rPr lang="en-US" b="1" dirty="0" smtClean="0">
                <a:solidFill>
                  <a:srgbClr val="003399"/>
                </a:solidFill>
                <a:latin typeface="Helvetica"/>
                <a:cs typeface="Helvetica"/>
              </a:rPr>
              <a:t>  17-18 MAY 2018</a:t>
            </a:r>
            <a:endParaRPr lang="it-IT" b="1" dirty="0">
              <a:solidFill>
                <a:srgbClr val="003399"/>
              </a:solidFill>
              <a:latin typeface="Helvetica"/>
              <a:cs typeface="Helvetica"/>
            </a:endParaRPr>
          </a:p>
        </p:txBody>
      </p:sp>
      <p:pic>
        <p:nvPicPr>
          <p:cNvPr id="6" name="Picture 5"/>
          <p:cNvPicPr>
            <a:picLocks noChangeAspect="1"/>
          </p:cNvPicPr>
          <p:nvPr/>
        </p:nvPicPr>
        <p:blipFill>
          <a:blip r:embed="rId2"/>
          <a:stretch>
            <a:fillRect/>
          </a:stretch>
        </p:blipFill>
        <p:spPr>
          <a:xfrm>
            <a:off x="458915" y="5399940"/>
            <a:ext cx="1437074" cy="965534"/>
          </a:xfrm>
          <a:prstGeom prst="rect">
            <a:avLst/>
          </a:prstGeom>
        </p:spPr>
      </p:pic>
      <p:sp>
        <p:nvSpPr>
          <p:cNvPr id="2" name="Rectangle 1"/>
          <p:cNvSpPr/>
          <p:nvPr/>
        </p:nvSpPr>
        <p:spPr>
          <a:xfrm>
            <a:off x="204082" y="926801"/>
            <a:ext cx="8781188" cy="3046988"/>
          </a:xfrm>
          <a:prstGeom prst="rect">
            <a:avLst/>
          </a:prstGeom>
        </p:spPr>
        <p:txBody>
          <a:bodyPr wrap="square">
            <a:spAutoFit/>
          </a:bodyPr>
          <a:lstStyle/>
          <a:p>
            <a:pPr algn="just"/>
            <a:endParaRPr lang="en-US" sz="2400" dirty="0" smtClean="0">
              <a:solidFill>
                <a:srgbClr val="003399"/>
              </a:solidFill>
              <a:latin typeface="Helvetica"/>
              <a:cs typeface="Helvetica"/>
            </a:endParaRPr>
          </a:p>
          <a:p>
            <a:pPr algn="just"/>
            <a:r>
              <a:rPr lang="en-US" sz="2400" dirty="0" smtClean="0">
                <a:solidFill>
                  <a:srgbClr val="003399"/>
                </a:solidFill>
                <a:latin typeface="Helvetica"/>
                <a:cs typeface="Helvetica"/>
              </a:rPr>
              <a:t>2) Identifying ongoing </a:t>
            </a:r>
            <a:r>
              <a:rPr lang="en-US" sz="2400" b="1" dirty="0" smtClean="0">
                <a:solidFill>
                  <a:srgbClr val="003399"/>
                </a:solidFill>
                <a:latin typeface="Helvetica"/>
                <a:cs typeface="Helvetica"/>
              </a:rPr>
              <a:t>good practices,</a:t>
            </a:r>
            <a:r>
              <a:rPr lang="en-US" sz="2400" dirty="0" smtClean="0">
                <a:solidFill>
                  <a:srgbClr val="003399"/>
                </a:solidFill>
                <a:latin typeface="Helvetica"/>
                <a:cs typeface="Helvetica"/>
              </a:rPr>
              <a:t> carried out in the countries under analysis, related to the implementation of intergenerational solidarity and</a:t>
            </a:r>
            <a:r>
              <a:rPr lang="en-US" sz="2400" dirty="0">
                <a:solidFill>
                  <a:srgbClr val="003399"/>
                </a:solidFill>
                <a:latin typeface="Helvetica"/>
                <a:cs typeface="Helvetica"/>
              </a:rPr>
              <a:t> </a:t>
            </a:r>
            <a:r>
              <a:rPr lang="en-US" sz="2400" dirty="0" smtClean="0">
                <a:solidFill>
                  <a:srgbClr val="003399"/>
                </a:solidFill>
                <a:latin typeface="Helvetica"/>
                <a:cs typeface="Helvetica"/>
              </a:rPr>
              <a:t>knowledge transfer mechanism among generations of workers; </a:t>
            </a:r>
          </a:p>
          <a:p>
            <a:pPr algn="just"/>
            <a:endParaRPr lang="en-US" sz="2400" dirty="0" smtClean="0">
              <a:solidFill>
                <a:srgbClr val="003399"/>
              </a:solidFill>
              <a:latin typeface="Helvetica"/>
              <a:cs typeface="Helvetica"/>
            </a:endParaRPr>
          </a:p>
          <a:p>
            <a:pPr algn="just"/>
            <a:r>
              <a:rPr lang="en-US" sz="2400" dirty="0" smtClean="0">
                <a:solidFill>
                  <a:srgbClr val="003399"/>
                </a:solidFill>
                <a:latin typeface="Helvetica"/>
                <a:cs typeface="Helvetica"/>
              </a:rPr>
              <a:t>3) identifying and classifying </a:t>
            </a:r>
            <a:r>
              <a:rPr lang="en-US" sz="2400" b="1" dirty="0" smtClean="0">
                <a:solidFill>
                  <a:srgbClr val="003399"/>
                </a:solidFill>
                <a:latin typeface="Helvetica"/>
                <a:cs typeface="Helvetica"/>
              </a:rPr>
              <a:t>existing barriers </a:t>
            </a:r>
            <a:r>
              <a:rPr lang="en-US" sz="2400" dirty="0" smtClean="0">
                <a:solidFill>
                  <a:srgbClr val="003399"/>
                </a:solidFill>
                <a:latin typeface="Helvetica"/>
                <a:cs typeface="Helvetica"/>
              </a:rPr>
              <a:t>for adopting  measures of Age Management and Intergenerational Solidarity</a:t>
            </a:r>
            <a:r>
              <a:rPr lang="en-US" sz="2400" dirty="0" smtClean="0">
                <a:latin typeface="Helvetica"/>
                <a:cs typeface="Helvetica"/>
              </a:rPr>
              <a:t>. </a:t>
            </a:r>
            <a:endParaRPr lang="en-US" sz="2400" dirty="0">
              <a:latin typeface="Helvetica"/>
              <a:cs typeface="Helvetica"/>
            </a:endParaRPr>
          </a:p>
        </p:txBody>
      </p:sp>
    </p:spTree>
    <p:extLst>
      <p:ext uri="{BB962C8B-B14F-4D97-AF65-F5344CB8AC3E}">
        <p14:creationId xmlns:p14="http://schemas.microsoft.com/office/powerpoint/2010/main" val="127062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306994" y="348710"/>
            <a:ext cx="1437074" cy="965534"/>
          </a:xfrm>
          <a:prstGeom prst="rect">
            <a:avLst/>
          </a:prstGeom>
        </p:spPr>
      </p:pic>
      <p:sp>
        <p:nvSpPr>
          <p:cNvPr id="3" name="Rectangle 2"/>
          <p:cNvSpPr/>
          <p:nvPr/>
        </p:nvSpPr>
        <p:spPr>
          <a:xfrm>
            <a:off x="362812" y="430929"/>
            <a:ext cx="8548761" cy="4585870"/>
          </a:xfrm>
          <a:prstGeom prst="rect">
            <a:avLst/>
          </a:prstGeom>
        </p:spPr>
        <p:txBody>
          <a:bodyPr wrap="square">
            <a:spAutoFit/>
          </a:bodyPr>
          <a:lstStyle/>
          <a:p>
            <a:r>
              <a:rPr lang="en-US" sz="2800" b="1" dirty="0" smtClean="0">
                <a:solidFill>
                  <a:srgbClr val="D00000"/>
                </a:solidFill>
                <a:latin typeface="Helvetica"/>
                <a:cs typeface="Helvetica"/>
              </a:rPr>
              <a:t>Final report structured as follow:</a:t>
            </a:r>
          </a:p>
          <a:p>
            <a:endParaRPr lang="en-US" sz="2400" dirty="0" smtClean="0">
              <a:solidFill>
                <a:srgbClr val="003399"/>
              </a:solidFill>
              <a:latin typeface="Helvetica"/>
              <a:cs typeface="Helvetica"/>
            </a:endParaRPr>
          </a:p>
          <a:p>
            <a:r>
              <a:rPr lang="en-US" sz="2400" b="1" dirty="0">
                <a:solidFill>
                  <a:srgbClr val="003399"/>
                </a:solidFill>
                <a:latin typeface="Helvetica"/>
                <a:cs typeface="Helvetica"/>
              </a:rPr>
              <a:t>•</a:t>
            </a:r>
            <a:r>
              <a:rPr lang="en-US" sz="2400" b="1" dirty="0" smtClean="0">
                <a:solidFill>
                  <a:srgbClr val="003399"/>
                </a:solidFill>
                <a:latin typeface="Helvetica"/>
                <a:cs typeface="Helvetica"/>
              </a:rPr>
              <a:t> Literature review and Glossary</a:t>
            </a:r>
            <a:br>
              <a:rPr lang="en-US" sz="2400" b="1" dirty="0" smtClean="0">
                <a:solidFill>
                  <a:srgbClr val="003399"/>
                </a:solidFill>
                <a:latin typeface="Helvetica"/>
                <a:cs typeface="Helvetica"/>
              </a:rPr>
            </a:br>
            <a:endParaRPr lang="en-US" sz="2400" b="1" dirty="0" smtClean="0">
              <a:solidFill>
                <a:srgbClr val="003399"/>
              </a:solidFill>
              <a:latin typeface="Helvetica"/>
              <a:cs typeface="Helvetica"/>
            </a:endParaRPr>
          </a:p>
          <a:p>
            <a:r>
              <a:rPr lang="en-US" sz="2400" b="1" dirty="0" smtClean="0">
                <a:solidFill>
                  <a:srgbClr val="003399"/>
                </a:solidFill>
                <a:latin typeface="Helvetica"/>
                <a:cs typeface="Helvetica"/>
              </a:rPr>
              <a:t>• Explorative research </a:t>
            </a:r>
            <a:r>
              <a:rPr lang="en-US" sz="2400" dirty="0" smtClean="0">
                <a:solidFill>
                  <a:srgbClr val="003399"/>
                </a:solidFill>
                <a:latin typeface="Helvetica"/>
                <a:cs typeface="Helvetica"/>
              </a:rPr>
              <a:t>reporting: </a:t>
            </a:r>
            <a:br>
              <a:rPr lang="en-US" sz="2400" dirty="0" smtClean="0">
                <a:solidFill>
                  <a:srgbClr val="003399"/>
                </a:solidFill>
                <a:latin typeface="Helvetica"/>
                <a:cs typeface="Helvetica"/>
              </a:rPr>
            </a:br>
            <a:endParaRPr lang="en-US" sz="2400" dirty="0" smtClean="0">
              <a:solidFill>
                <a:srgbClr val="003399"/>
              </a:solidFill>
              <a:latin typeface="Helvetica"/>
              <a:cs typeface="Helvetica"/>
            </a:endParaRPr>
          </a:p>
          <a:p>
            <a:pPr marL="800100" lvl="1" indent="-342900">
              <a:buFontTx/>
              <a:buChar char="-"/>
            </a:pPr>
            <a:r>
              <a:rPr lang="en-US" sz="2400" dirty="0" smtClean="0">
                <a:solidFill>
                  <a:srgbClr val="003399"/>
                </a:solidFill>
                <a:latin typeface="Helvetica"/>
                <a:cs typeface="Helvetica"/>
              </a:rPr>
              <a:t>the results of the questionnaire and interviews;</a:t>
            </a:r>
            <a:br>
              <a:rPr lang="en-US" sz="2400" dirty="0" smtClean="0">
                <a:solidFill>
                  <a:srgbClr val="003399"/>
                </a:solidFill>
                <a:latin typeface="Helvetica"/>
                <a:cs typeface="Helvetica"/>
              </a:rPr>
            </a:br>
            <a:endParaRPr lang="en-US" sz="2400" dirty="0" smtClean="0">
              <a:solidFill>
                <a:srgbClr val="003399"/>
              </a:solidFill>
              <a:latin typeface="Helvetica"/>
              <a:cs typeface="Helvetica"/>
            </a:endParaRPr>
          </a:p>
          <a:p>
            <a:pPr algn="just"/>
            <a:r>
              <a:rPr lang="en-US" sz="2400" b="1" dirty="0" smtClean="0">
                <a:solidFill>
                  <a:srgbClr val="003399"/>
                </a:solidFill>
                <a:latin typeface="Helvetica"/>
                <a:cs typeface="Helvetica"/>
              </a:rPr>
              <a:t>• Main results of the research </a:t>
            </a:r>
            <a:r>
              <a:rPr lang="en-US" sz="2400" b="1" dirty="0" err="1" smtClean="0">
                <a:solidFill>
                  <a:srgbClr val="003399"/>
                </a:solidFill>
                <a:latin typeface="Helvetica"/>
                <a:cs typeface="Helvetica"/>
              </a:rPr>
              <a:t>analysing</a:t>
            </a:r>
            <a:r>
              <a:rPr lang="en-US" sz="2400" b="1" dirty="0" smtClean="0">
                <a:solidFill>
                  <a:srgbClr val="003399"/>
                </a:solidFill>
                <a:latin typeface="Helvetica"/>
                <a:cs typeface="Helvetica"/>
              </a:rPr>
              <a:t> </a:t>
            </a:r>
            <a:r>
              <a:rPr lang="en-US" sz="2400" dirty="0" smtClean="0">
                <a:solidFill>
                  <a:srgbClr val="003399"/>
                </a:solidFill>
                <a:latin typeface="Helvetica"/>
                <a:cs typeface="Helvetica"/>
              </a:rPr>
              <a:t>the </a:t>
            </a:r>
            <a:r>
              <a:rPr lang="en-US" sz="2400" dirty="0">
                <a:solidFill>
                  <a:srgbClr val="003399"/>
                </a:solidFill>
                <a:latin typeface="Helvetica"/>
                <a:cs typeface="Helvetica"/>
              </a:rPr>
              <a:t>above mentioned </a:t>
            </a:r>
            <a:r>
              <a:rPr lang="en-US" sz="2400" dirty="0" smtClean="0">
                <a:solidFill>
                  <a:srgbClr val="003399"/>
                </a:solidFill>
                <a:latin typeface="Helvetica"/>
                <a:cs typeface="Helvetica"/>
              </a:rPr>
              <a:t>trends and provide policy guidelines.</a:t>
            </a:r>
          </a:p>
          <a:p>
            <a:pPr algn="just"/>
            <a:endParaRPr lang="en-US" sz="2400" dirty="0" smtClean="0">
              <a:solidFill>
                <a:srgbClr val="003399"/>
              </a:solidFill>
              <a:latin typeface="Helvetica"/>
              <a:cs typeface="Helvetica"/>
            </a:endParaRPr>
          </a:p>
          <a:p>
            <a:r>
              <a:rPr lang="en-US" sz="2400" b="1" dirty="0" smtClean="0">
                <a:solidFill>
                  <a:srgbClr val="003399"/>
                </a:solidFill>
                <a:latin typeface="Helvetica"/>
                <a:cs typeface="Helvetica"/>
              </a:rPr>
              <a:t>• Attachments: </a:t>
            </a:r>
            <a:r>
              <a:rPr lang="en-US" sz="2400" dirty="0" smtClean="0">
                <a:solidFill>
                  <a:srgbClr val="003399"/>
                </a:solidFill>
                <a:latin typeface="Helvetica"/>
                <a:cs typeface="Helvetica"/>
              </a:rPr>
              <a:t>questionnaires and interviews</a:t>
            </a:r>
            <a:endParaRPr lang="en-US" sz="2400" dirty="0">
              <a:solidFill>
                <a:srgbClr val="003399"/>
              </a:solidFill>
              <a:latin typeface="Helvetica"/>
              <a:cs typeface="Helvetica"/>
            </a:endParaRPr>
          </a:p>
        </p:txBody>
      </p:sp>
    </p:spTree>
    <p:extLst>
      <p:ext uri="{BB962C8B-B14F-4D97-AF65-F5344CB8AC3E}">
        <p14:creationId xmlns:p14="http://schemas.microsoft.com/office/powerpoint/2010/main" val="2231016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TotalTime>
  <Words>279</Words>
  <Application>Microsoft Office PowerPoint</Application>
  <PresentationFormat>Presentazione su schermo (4:3)</PresentationFormat>
  <Paragraphs>38</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Elena Prodi</dc:creator>
  <cp:lastModifiedBy>Malvolti</cp:lastModifiedBy>
  <cp:revision>31</cp:revision>
  <dcterms:created xsi:type="dcterms:W3CDTF">2018-05-17T09:33:59Z</dcterms:created>
  <dcterms:modified xsi:type="dcterms:W3CDTF">2020-05-20T10:12:25Z</dcterms:modified>
</cp:coreProperties>
</file>